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65" r:id="rId4"/>
    <p:sldId id="273" r:id="rId5"/>
    <p:sldId id="266" r:id="rId6"/>
    <p:sldId id="258" r:id="rId7"/>
    <p:sldId id="260" r:id="rId8"/>
    <p:sldId id="261" r:id="rId9"/>
    <p:sldId id="262" r:id="rId10"/>
    <p:sldId id="267" r:id="rId11"/>
    <p:sldId id="268" r:id="rId12"/>
    <p:sldId id="270" r:id="rId13"/>
    <p:sldId id="271" r:id="rId14"/>
    <p:sldId id="263" r:id="rId15"/>
    <p:sldId id="272" r:id="rId16"/>
    <p:sldId id="264" r:id="rId17"/>
    <p:sldId id="274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55F45-6883-4154-A827-6632BB1ECC0E}" type="datetimeFigureOut">
              <a:rPr lang="bg-BG" smtClean="0"/>
              <a:pPr/>
              <a:t>9.2.2015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3CEDA-D8A1-4C05-A45F-9D635E4698E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454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CEDA-D8A1-4C05-A45F-9D635E4698ED}" type="slidenum">
              <a:rPr lang="bg-BG" smtClean="0"/>
              <a:pPr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455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5996-4EE2-423A-852B-3DF4892FA559}" type="datetime1">
              <a:rPr lang="bg-BG" smtClean="0"/>
              <a:pPr/>
              <a:t>9.2.2015 г.</a:t>
            </a:fld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C6D-E5EA-4FC7-A1D6-6A54FC3792B8}" type="datetime1">
              <a:rPr lang="bg-BG" smtClean="0"/>
              <a:pPr/>
              <a:t>9.2.2015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7B6F-1D20-4176-9895-F0F210845363}" type="datetime1">
              <a:rPr lang="bg-BG" smtClean="0"/>
              <a:pPr/>
              <a:t>9.2.2015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45D9-F53F-457C-8C30-40B460898B2D}" type="datetime1">
              <a:rPr lang="bg-BG" smtClean="0"/>
              <a:pPr/>
              <a:t>9.2.2015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2C1-B4FB-453B-ABB4-079B0F290EE9}" type="datetime1">
              <a:rPr lang="bg-BG" smtClean="0"/>
              <a:pPr/>
              <a:t>9.2.2015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3F09-F647-4B98-A494-D918AA3DBAD3}" type="datetime1">
              <a:rPr lang="bg-BG" smtClean="0"/>
              <a:pPr/>
              <a:t>9.2.2015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52E4-6CB1-4F99-809D-2297F5B7AD11}" type="datetime1">
              <a:rPr lang="bg-BG" smtClean="0"/>
              <a:pPr/>
              <a:t>9.2.2015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E23F-A651-4080-9E52-01F357316C66}" type="datetime1">
              <a:rPr lang="bg-BG" smtClean="0"/>
              <a:pPr/>
              <a:t>9.2.2015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FA2D-3E5E-4E54-928F-4E56E5B8CE9A}" type="datetime1">
              <a:rPr lang="bg-BG" smtClean="0"/>
              <a:pPr/>
              <a:t>9.2.2015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92E6-6A00-4A2D-882D-256462A692DB}" type="datetime1">
              <a:rPr lang="bg-BG" smtClean="0"/>
              <a:pPr/>
              <a:t>9.2.2015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F534-75CA-4F83-8773-26BEF19440DA}" type="datetime1">
              <a:rPr lang="bg-BG" smtClean="0"/>
              <a:pPr/>
              <a:t>9.2.2015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16471BC-2957-47F6-81F7-77B11A33C4A7}" type="datetime1">
              <a:rPr lang="bg-BG" smtClean="0"/>
              <a:pPr/>
              <a:t>9.2.2015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5BAE7F-41F0-4F31-9A42-A5C8BB75ABC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g/url?sa=i&amp;rct=j&amp;q=&amp;esrc=s&amp;source=images&amp;cd=&amp;cad=rja&amp;uact=8&amp;ved=0CAcQjRw&amp;url=http%3A%2F%2Fkrokotak.com%2Ftag%2Fkalendar%2F&amp;ei=czOpVO21IMfZPaiEgMAP&amp;bvm=bv.82001339,d.bGQ&amp;psig=AFQjCNF5T9TiFNqkZUDDxlX0xwXsyS2KaQ&amp;ust=1420457588671576" TargetMode="External"/><Relationship Id="rId2" Type="http://schemas.openxmlformats.org/officeDocument/2006/relationships/hyperlink" Target="http://image.slidesharecdn.com/2-130102105254-phpapp02/95/2-3-638.jpg?cb=135760164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8062664" cy="4267200"/>
          </a:xfrm>
        </p:spPr>
        <p:txBody>
          <a:bodyPr/>
          <a:lstStyle/>
          <a:p>
            <a:r>
              <a:rPr lang="bg-BG" sz="7200" dirty="0" smtClean="0">
                <a:latin typeface="Arial" pitchFamily="34" charset="0"/>
                <a:cs typeface="Arial" pitchFamily="34" charset="0"/>
              </a:rPr>
              <a:t>Сезонни промени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7200" dirty="0" smtClean="0">
                <a:latin typeface="Arial" pitchFamily="34" charset="0"/>
                <a:cs typeface="Arial" pitchFamily="34" charset="0"/>
              </a:rPr>
            </a:br>
            <a:r>
              <a:rPr lang="bg-BG" sz="7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bg-BG" sz="7200" dirty="0" smtClean="0">
                <a:latin typeface="Arial" pitchFamily="34" charset="0"/>
                <a:cs typeface="Arial" pitchFamily="34" charset="0"/>
              </a:rPr>
            </a:br>
            <a:r>
              <a:rPr lang="bg-BG" sz="3600" dirty="0" smtClean="0">
                <a:latin typeface="Arial" pitchFamily="34" charset="0"/>
                <a:cs typeface="Arial" pitchFamily="34" charset="0"/>
              </a:rPr>
              <a:t>(Околен свят, 2 клас)</a:t>
            </a:r>
            <a:br>
              <a:rPr lang="bg-BG" sz="3600" dirty="0" smtClean="0">
                <a:latin typeface="Arial" pitchFamily="34" charset="0"/>
                <a:cs typeface="Arial" pitchFamily="34" charset="0"/>
              </a:rPr>
            </a:br>
            <a:r>
              <a:rPr lang="bg-BG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bg-BG" sz="3600" dirty="0" smtClean="0">
                <a:latin typeface="Arial" pitchFamily="34" charset="0"/>
                <a:cs typeface="Arial" pitchFamily="34" charset="0"/>
              </a:rPr>
            </a:br>
            <a:endParaRPr lang="bg-BG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sz="1800" dirty="0" smtClean="0"/>
              <a:t>Изготвил</a:t>
            </a:r>
            <a:r>
              <a:rPr lang="bg-BG" sz="1800" dirty="0" smtClean="0"/>
              <a:t>:</a:t>
            </a:r>
            <a:endParaRPr lang="bg-BG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245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itchFamily="34" charset="0"/>
                <a:cs typeface="Arial" pitchFamily="34" charset="0"/>
              </a:rPr>
              <a:t>Годишни </a:t>
            </a:r>
            <a:r>
              <a:rPr lang="bg-BG" dirty="0" smtClean="0">
                <a:latin typeface="Arial" pitchFamily="34" charset="0"/>
                <a:cs typeface="Arial" pitchFamily="34" charset="0"/>
              </a:rPr>
              <a:t>времена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t="2296" r="13688" b="2809"/>
          <a:stretch/>
        </p:blipFill>
        <p:spPr>
          <a:xfrm>
            <a:off x="2424545" y="1704109"/>
            <a:ext cx="4336473" cy="4294909"/>
          </a:xfrm>
        </p:spPr>
      </p:pic>
      <p:sp>
        <p:nvSpPr>
          <p:cNvPr id="5" name="Left Arrow 4"/>
          <p:cNvSpPr/>
          <p:nvPr/>
        </p:nvSpPr>
        <p:spPr>
          <a:xfrm>
            <a:off x="6876256" y="1988840"/>
            <a:ext cx="1872208" cy="1224136"/>
          </a:xfrm>
          <a:prstGeom prst="lef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Лято</a:t>
            </a:r>
            <a:endParaRPr lang="bg-BG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876256" y="4293096"/>
            <a:ext cx="1872208" cy="1224136"/>
          </a:xfrm>
          <a:prstGeom prst="lef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Есен</a:t>
            </a:r>
            <a:endParaRPr lang="bg-BG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95536" y="2204864"/>
            <a:ext cx="1872208" cy="1296144"/>
          </a:xfrm>
          <a:prstGeom prst="righ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Пролет</a:t>
            </a:r>
            <a:endParaRPr lang="bg-BG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05524" y="4293096"/>
            <a:ext cx="1872208" cy="1296144"/>
          </a:xfrm>
          <a:prstGeom prst="righ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Зима</a:t>
            </a:r>
            <a:endParaRPr lang="bg-BG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55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229600" cy="1600200"/>
          </a:xfrm>
        </p:spPr>
        <p:txBody>
          <a:bodyPr/>
          <a:lstStyle/>
          <a:p>
            <a:r>
              <a:rPr lang="bg-BG" dirty="0" smtClean="0"/>
              <a:t>Сезони и месеците в тях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5405" r="1838"/>
          <a:stretch/>
        </p:blipFill>
        <p:spPr>
          <a:xfrm>
            <a:off x="1763688" y="1412776"/>
            <a:ext cx="5832764" cy="532859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53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0486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52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00200"/>
          </a:xfrm>
        </p:spPr>
        <p:txBody>
          <a:bodyPr/>
          <a:lstStyle/>
          <a:p>
            <a:r>
              <a:rPr lang="bg-BG" sz="4000" dirty="0" smtClean="0">
                <a:latin typeface="Arial" pitchFamily="34" charset="0"/>
                <a:cs typeface="Arial" pitchFamily="34" charset="0"/>
              </a:rPr>
              <a:t>Влияние на </a:t>
            </a:r>
            <a:r>
              <a:rPr lang="bg-BG" sz="4000" dirty="0">
                <a:latin typeface="Arial" pitchFamily="34" charset="0"/>
                <a:cs typeface="Arial" pitchFamily="34" charset="0"/>
              </a:rPr>
              <a:t>годишните времена </a:t>
            </a:r>
            <a:r>
              <a:rPr lang="bg-BG" sz="4000" dirty="0" smtClean="0">
                <a:latin typeface="Arial" pitchFamily="34" charset="0"/>
                <a:cs typeface="Arial" pitchFamily="34" charset="0"/>
              </a:rPr>
              <a:t>върху природата</a:t>
            </a:r>
            <a:endParaRPr lang="bg-BG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45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850612"/>
            <a:ext cx="6019800" cy="132343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Да проверим какво сме </a:t>
            </a:r>
            <a:r>
              <a:rPr lang="bg-BG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научили!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clipchipspe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412"/>
            <a:ext cx="21336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Documents and Settings\a\Desktop\Ramki\kartinki migachi\ptah7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622012"/>
            <a:ext cx="17065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2755612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g-BG" sz="3200" dirty="0">
                <a:latin typeface="Comic Sans MS" pitchFamily="66" charset="0"/>
              </a:rPr>
              <a:t>1</a:t>
            </a:r>
            <a:r>
              <a:rPr lang="bg-BG" sz="3200" dirty="0" smtClean="0">
                <a:latin typeface="Comic Sans MS" pitchFamily="66" charset="0"/>
              </a:rPr>
              <a:t>. Една </a:t>
            </a:r>
            <a:r>
              <a:rPr lang="bg-BG" sz="3200" dirty="0">
                <a:latin typeface="Comic Sans MS" pitchFamily="66" charset="0"/>
              </a:rPr>
              <a:t>седмица има           дни. 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3517612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g-BG" dirty="0"/>
              <a:t> </a:t>
            </a:r>
            <a:r>
              <a:rPr lang="bg-BG" sz="3200" dirty="0">
                <a:latin typeface="Comic Sans MS" pitchFamily="66" charset="0"/>
              </a:rPr>
              <a:t>2</a:t>
            </a:r>
            <a:r>
              <a:rPr lang="bg-BG" sz="3200" dirty="0" smtClean="0">
                <a:latin typeface="Comic Sans MS" pitchFamily="66" charset="0"/>
              </a:rPr>
              <a:t>. Дните </a:t>
            </a:r>
            <a:r>
              <a:rPr lang="bg-BG" sz="3200" dirty="0">
                <a:latin typeface="Comic Sans MS" pitchFamily="66" charset="0"/>
              </a:rPr>
              <a:t>са :  понеделник</a:t>
            </a:r>
            <a:r>
              <a:rPr lang="bg-BG" sz="3200" dirty="0" smtClean="0">
                <a:latin typeface="Comic Sans MS" pitchFamily="66" charset="0"/>
              </a:rPr>
              <a:t>, вторник</a:t>
            </a:r>
            <a:r>
              <a:rPr lang="bg-BG" sz="3200" dirty="0">
                <a:latin typeface="Comic Sans MS" pitchFamily="66" charset="0"/>
              </a:rPr>
              <a:t>,  четвъртък,              ,събота,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2755612"/>
            <a:ext cx="558166" cy="5847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3200" dirty="0">
                <a:solidFill>
                  <a:schemeClr val="tx1"/>
                </a:solidFill>
                <a:latin typeface="Comic Sans MS" pitchFamily="66" charset="0"/>
              </a:rPr>
              <a:t>7 </a:t>
            </a:r>
            <a:endParaRPr lang="en-U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29512" y="3365212"/>
            <a:ext cx="1400175" cy="5842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3200" dirty="0">
                <a:solidFill>
                  <a:schemeClr val="tx1"/>
                </a:solidFill>
                <a:latin typeface="Comic Sans MS" pitchFamily="66" charset="0"/>
              </a:rPr>
              <a:t>сряда </a:t>
            </a:r>
            <a:endParaRPr lang="en-U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4051012"/>
            <a:ext cx="1449436" cy="5847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3200" dirty="0">
                <a:solidFill>
                  <a:schemeClr val="tx1"/>
                </a:solidFill>
                <a:latin typeface="Comic Sans MS" pitchFamily="66" charset="0"/>
              </a:rPr>
              <a:t>петък </a:t>
            </a:r>
            <a:endParaRPr lang="en-U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4127212"/>
            <a:ext cx="1579278" cy="5847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3200" dirty="0">
                <a:solidFill>
                  <a:schemeClr val="tx1"/>
                </a:solidFill>
                <a:latin typeface="Comic Sans MS" pitchFamily="66" charset="0"/>
              </a:rPr>
              <a:t>неделя</a:t>
            </a:r>
            <a:endParaRPr lang="en-U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6085" y="5157191"/>
            <a:ext cx="6532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g-BG" sz="3200" dirty="0" smtClean="0">
                <a:latin typeface="Comic Sans MS" pitchFamily="66" charset="0"/>
              </a:rPr>
              <a:t>3. Годината </a:t>
            </a:r>
            <a:r>
              <a:rPr lang="bg-BG" sz="3200" dirty="0">
                <a:latin typeface="Comic Sans MS" pitchFamily="66" charset="0"/>
              </a:rPr>
              <a:t>има            </a:t>
            </a:r>
            <a:r>
              <a:rPr lang="bg-BG" sz="3200" dirty="0" smtClean="0">
                <a:latin typeface="Comic Sans MS" pitchFamily="66" charset="0"/>
              </a:rPr>
              <a:t>месеца</a:t>
            </a:r>
            <a:r>
              <a:rPr lang="bg-BG" sz="3200" dirty="0"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69126" y="5157192"/>
            <a:ext cx="742511" cy="5847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3200" dirty="0">
                <a:solidFill>
                  <a:schemeClr val="tx1"/>
                </a:solidFill>
                <a:latin typeface="Comic Sans MS" pitchFamily="66" charset="0"/>
              </a:rPr>
              <a:t>12 </a:t>
            </a:r>
            <a:endParaRPr lang="en-U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71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3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850612"/>
            <a:ext cx="6019800" cy="132343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Да проверим какво сме научили!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3" name="Picture 2" descr="clipchipspe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412"/>
            <a:ext cx="21336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Documents and Settings\a\Desktop\Ramki\kartinki migachi\ptah7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622012"/>
            <a:ext cx="17065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2809" y="2916097"/>
            <a:ext cx="701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g-BG" sz="3200" dirty="0" smtClean="0">
                <a:latin typeface="Comic Sans MS" pitchFamily="66" charset="0"/>
              </a:rPr>
              <a:t>4. Колко са годишните сезони? 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2809" y="3502315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g-BG" dirty="0"/>
              <a:t> </a:t>
            </a:r>
            <a:r>
              <a:rPr lang="bg-BG" sz="3200" dirty="0" smtClean="0">
                <a:latin typeface="Comic Sans MS" pitchFamily="66" charset="0"/>
              </a:rPr>
              <a:t>5. Пролетта е през месеци:           ,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2853" y="2755612"/>
            <a:ext cx="558166" cy="5847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3200" dirty="0" smtClean="0">
                <a:solidFill>
                  <a:schemeClr val="tx1"/>
                </a:solidFill>
                <a:latin typeface="Comic Sans MS" pitchFamily="66" charset="0"/>
              </a:rPr>
              <a:t>4 </a:t>
            </a:r>
            <a:endParaRPr lang="en-U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8184" y="3530022"/>
            <a:ext cx="1109599" cy="5847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3200" dirty="0" smtClean="0">
                <a:solidFill>
                  <a:schemeClr val="tx1"/>
                </a:solidFill>
                <a:latin typeface="Comic Sans MS" pitchFamily="66" charset="0"/>
              </a:rPr>
              <a:t>март</a:t>
            </a:r>
            <a:endParaRPr lang="en-U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0364" y="4087090"/>
            <a:ext cx="1531188" cy="5847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3200" dirty="0" smtClean="0">
                <a:solidFill>
                  <a:schemeClr val="tx1"/>
                </a:solidFill>
                <a:latin typeface="Comic Sans MS" pitchFamily="66" charset="0"/>
              </a:rPr>
              <a:t>април </a:t>
            </a:r>
            <a:endParaRPr lang="en-U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57761" y="4087089"/>
            <a:ext cx="1080745" cy="5847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3200" dirty="0" smtClean="0">
                <a:solidFill>
                  <a:schemeClr val="tx1"/>
                </a:solidFill>
                <a:latin typeface="Comic Sans MS" pitchFamily="66" charset="0"/>
              </a:rPr>
              <a:t> май</a:t>
            </a:r>
            <a:endParaRPr lang="en-U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12809" y="4914271"/>
            <a:ext cx="82605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g-BG" sz="3200" dirty="0" smtClean="0">
                <a:latin typeface="Comic Sans MS" pitchFamily="66" charset="0"/>
              </a:rPr>
              <a:t>6. Кой сезон е през месеците декември, </a:t>
            </a:r>
          </a:p>
          <a:p>
            <a:r>
              <a:rPr lang="bg-BG" sz="3200" dirty="0" smtClean="0">
                <a:latin typeface="Comic Sans MS" pitchFamily="66" charset="0"/>
              </a:rPr>
              <a:t>януари и февруари?  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40596" y="5403413"/>
            <a:ext cx="1261884" cy="5847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3200" dirty="0" smtClean="0">
                <a:solidFill>
                  <a:schemeClr val="tx1"/>
                </a:solidFill>
                <a:latin typeface="Comic Sans MS" pitchFamily="66" charset="0"/>
              </a:rPr>
              <a:t>зима </a:t>
            </a:r>
            <a:endParaRPr lang="en-U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1890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3" grpId="0"/>
      <p:bldP spid="15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9776" y="24194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Коя е тази крепост, която има 12 кули, на всяка кула по 4 прозореца, а на всеки прозорец по седем оръдия?</a:t>
            </a:r>
            <a:endParaRPr lang="bg-BG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67944" y="5301208"/>
            <a:ext cx="495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g-B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годината</a:t>
            </a:r>
            <a:r>
              <a:rPr lang="bg-BG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месеците, дните</a:t>
            </a:r>
            <a:r>
              <a:rPr lang="bg-B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g-B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72375" y="908720"/>
            <a:ext cx="3528392" cy="1942728"/>
          </a:xfrm>
          <a:prstGeom prst="cloudCallout">
            <a:avLst>
              <a:gd name="adj1" fmla="val 62909"/>
              <a:gd name="adj2" fmla="val 321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g-BG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bg-BG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Що е то?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538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17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1043608" y="1124744"/>
            <a:ext cx="720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Литература:</a:t>
            </a:r>
          </a:p>
          <a:p>
            <a:pPr lvl="0"/>
            <a:r>
              <a:rPr lang="bg-BG" dirty="0"/>
              <a:t>Е. Василева, С. </a:t>
            </a:r>
            <a:r>
              <a:rPr lang="bg-BG" dirty="0" err="1"/>
              <a:t>Цветанска</a:t>
            </a:r>
            <a:r>
              <a:rPr lang="bg-BG" dirty="0"/>
              <a:t>, </a:t>
            </a:r>
            <a:r>
              <a:rPr lang="bg-BG" i="1" dirty="0"/>
              <a:t>Околен свят за 2 клас</a:t>
            </a:r>
            <a:r>
              <a:rPr lang="bg-BG" dirty="0"/>
              <a:t>, изд. Просвета, 2008</a:t>
            </a:r>
          </a:p>
          <a:p>
            <a:pPr lvl="0"/>
            <a:r>
              <a:rPr lang="bg-BG" dirty="0"/>
              <a:t>bg.wikipedia.org/</a:t>
            </a:r>
          </a:p>
          <a:p>
            <a:pPr lvl="0"/>
            <a:r>
              <a:rPr lang="bg-BG" u="sng" dirty="0">
                <a:hlinkClick r:id="rId2"/>
              </a:rPr>
              <a:t>http://image.slidesharecdn.com/2-130102105254-phpapp02/95/2-3-638.jpg?cb=1357601647</a:t>
            </a:r>
            <a:endParaRPr lang="bg-BG" dirty="0"/>
          </a:p>
          <a:p>
            <a:pPr lvl="0"/>
            <a:r>
              <a:rPr lang="bg-BG" u="sng" dirty="0">
                <a:hlinkClick r:id="rId3"/>
              </a:rPr>
              <a:t>http://www.google.bg/url?sa=i&amp;rct=j&amp;q=&amp;esrc=s&amp;source=images&amp;cd=&amp;cad=rja&amp;uact=8&amp;ved=0CAcQjRw&amp;url=http%3A%2F%2Fkrokotak.com%2Ftag%2Fkalendar%2F&amp;ei=czOpVO21IMfZPaiEgMAP&amp;bvm=bv.82001339,d.bGQ&amp;psig=AFQjCNF5T9TiFNqkZUDDxlX0xwXsyS2KaQ&amp;ust=1420457588671576</a:t>
            </a:r>
            <a:endParaRPr lang="bg-BG" dirty="0"/>
          </a:p>
          <a:p>
            <a:r>
              <a:rPr lang="bg-BG" dirty="0"/>
              <a:t> 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6929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bg-BG" sz="4000" dirty="0" smtClean="0">
                <a:latin typeface="Arial" pitchFamily="34" charset="0"/>
                <a:cs typeface="Arial" pitchFamily="34" charset="0"/>
              </a:rPr>
              <a:t>Съдържание</a:t>
            </a:r>
            <a:endParaRPr lang="bg-BG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8085584" cy="4886003"/>
          </a:xfrm>
        </p:spPr>
        <p:txBody>
          <a:bodyPr>
            <a:normAutofit/>
          </a:bodyPr>
          <a:lstStyle/>
          <a:p>
            <a:r>
              <a:rPr lang="bg-B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Основни понятия</a:t>
            </a:r>
          </a:p>
          <a:p>
            <a:pPr lvl="1"/>
            <a:r>
              <a:rPr lang="bg-BG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Ден – ден, нощ, изгрев, залез</a:t>
            </a:r>
          </a:p>
          <a:p>
            <a:pPr lvl="1"/>
            <a:r>
              <a:rPr lang="bg-BG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Седмица</a:t>
            </a:r>
          </a:p>
          <a:p>
            <a:pPr lvl="1"/>
            <a:r>
              <a:rPr lang="bg-BG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Годишен календар и месеците в него </a:t>
            </a:r>
          </a:p>
          <a:p>
            <a:r>
              <a:rPr lang="bg-BG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Годишни времена</a:t>
            </a:r>
          </a:p>
          <a:p>
            <a:pPr lvl="1"/>
            <a:r>
              <a:rPr lang="bg-BG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Пролет</a:t>
            </a:r>
          </a:p>
          <a:p>
            <a:pPr lvl="1"/>
            <a:r>
              <a:rPr lang="bg-BG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Лято</a:t>
            </a:r>
          </a:p>
          <a:p>
            <a:pPr lvl="1"/>
            <a:r>
              <a:rPr lang="bg-BG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Есен</a:t>
            </a:r>
          </a:p>
          <a:p>
            <a:pPr lvl="1"/>
            <a:r>
              <a:rPr lang="bg-BG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Зима</a:t>
            </a:r>
          </a:p>
          <a:p>
            <a:r>
              <a:rPr lang="bg-BG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влияят годишните времена върху живата и неживата природа?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50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bg-BG" dirty="0">
                <a:latin typeface="Arial" pitchFamily="34" charset="0"/>
                <a:cs typeface="Arial" pitchFamily="34" charset="0"/>
              </a:rPr>
              <a:t>Основни </a:t>
            </a:r>
            <a:r>
              <a:rPr lang="bg-BG" dirty="0" smtClean="0">
                <a:latin typeface="Arial" pitchFamily="34" charset="0"/>
                <a:cs typeface="Arial" pitchFamily="34" charset="0"/>
              </a:rPr>
              <a:t>понятия </a:t>
            </a:r>
            <a:endParaRPr lang="bg-BG" dirty="0"/>
          </a:p>
        </p:txBody>
      </p:sp>
      <p:pic>
        <p:nvPicPr>
          <p:cNvPr id="9" name="Picture 8" descr="aa0a79f17c1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03746"/>
            <a:ext cx="19939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67944" y="1905060"/>
            <a:ext cx="35671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g-BG" sz="7200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bg-BG" sz="7200" dirty="0" smtClean="0">
                <a:solidFill>
                  <a:srgbClr val="FFC000"/>
                </a:solidFill>
                <a:latin typeface="Monotype Corsiva" pitchFamily="66" charset="0"/>
              </a:rPr>
              <a:t>Ден,</a:t>
            </a:r>
            <a:endParaRPr lang="bg-BG" sz="7200" dirty="0">
              <a:solidFill>
                <a:srgbClr val="FFC000"/>
              </a:solidFill>
              <a:latin typeface="Monotype Corsiva" pitchFamily="66" charset="0"/>
            </a:endParaRPr>
          </a:p>
          <a:p>
            <a:r>
              <a:rPr lang="bg-BG" sz="7200" dirty="0">
                <a:solidFill>
                  <a:srgbClr val="00B0F0"/>
                </a:solidFill>
                <a:latin typeface="Monotype Corsiva" pitchFamily="66" charset="0"/>
              </a:rPr>
              <a:t>  </a:t>
            </a:r>
            <a:r>
              <a:rPr lang="bg-BG" sz="7200" dirty="0" smtClean="0">
                <a:solidFill>
                  <a:srgbClr val="00B0F0"/>
                </a:solidFill>
                <a:latin typeface="Monotype Corsiva" pitchFamily="66" charset="0"/>
              </a:rPr>
              <a:t>нощ,</a:t>
            </a:r>
            <a:endParaRPr lang="bg-BG" sz="7200" dirty="0">
              <a:solidFill>
                <a:srgbClr val="00B0F0"/>
              </a:solidFill>
              <a:latin typeface="Monotype Corsiva" pitchFamily="66" charset="0"/>
            </a:endParaRPr>
          </a:p>
          <a:p>
            <a:r>
              <a:rPr lang="bg-BG" sz="7200" dirty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bg-BG" sz="7200" dirty="0" smtClean="0">
                <a:solidFill>
                  <a:srgbClr val="C00000"/>
                </a:solidFill>
                <a:latin typeface="Monotype Corsiva" pitchFamily="66" charset="0"/>
              </a:rPr>
              <a:t>изгрев,</a:t>
            </a:r>
          </a:p>
          <a:p>
            <a:r>
              <a:rPr lang="bg-BG" sz="7200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bg-BG" sz="72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bg-BG" sz="7200" dirty="0" smtClean="0">
                <a:solidFill>
                  <a:srgbClr val="7030A0"/>
                </a:solidFill>
                <a:latin typeface="Monotype Corsiva" pitchFamily="66" charset="0"/>
              </a:rPr>
              <a:t>залез.</a:t>
            </a:r>
            <a:endParaRPr lang="en-US" sz="7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2" name="Picture 11" descr="interes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08720"/>
            <a:ext cx="1440160" cy="151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11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4</a:t>
            </a:fld>
            <a:endParaRPr lang="bg-BG"/>
          </a:p>
        </p:txBody>
      </p:sp>
      <p:sp>
        <p:nvSpPr>
          <p:cNvPr id="6" name="TextBox 5"/>
          <p:cNvSpPr txBox="1"/>
          <p:nvPr/>
        </p:nvSpPr>
        <p:spPr>
          <a:xfrm>
            <a:off x="1499142" y="892317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>
                <a:latin typeface="Arial" pitchFamily="34" charset="0"/>
                <a:cs typeface="Arial" pitchFamily="34" charset="0"/>
              </a:rPr>
              <a:t>Ден и нощ образуват денонощие,</a:t>
            </a:r>
          </a:p>
          <a:p>
            <a:pPr algn="ctr"/>
            <a:r>
              <a:rPr lang="bg-BG" sz="2400" dirty="0" smtClean="0">
                <a:latin typeface="Arial" pitchFamily="34" charset="0"/>
                <a:cs typeface="Arial" pitchFamily="34" charset="0"/>
              </a:rPr>
              <a:t>Едно денонощие има 24 часа</a:t>
            </a:r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4"/>
          <a:stretch/>
        </p:blipFill>
        <p:spPr>
          <a:xfrm>
            <a:off x="1497654" y="2060847"/>
            <a:ext cx="6338192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78" y="1772816"/>
            <a:ext cx="3101330" cy="1924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486237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latin typeface="Arial" pitchFamily="34" charset="0"/>
                <a:cs typeface="Arial" pitchFamily="34" charset="0"/>
              </a:rPr>
              <a:t>Залез</a:t>
            </a:r>
            <a:endParaRPr lang="bg-BG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65104"/>
            <a:ext cx="3160717" cy="1853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8767" y="198884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latin typeface="Arial" pitchFamily="34" charset="0"/>
                <a:cs typeface="Arial" pitchFamily="34" charset="0"/>
              </a:rPr>
              <a:t>Изгрев</a:t>
            </a:r>
            <a:endParaRPr lang="bg-BG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е показано?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85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bg-BG" dirty="0">
                <a:latin typeface="Arial" pitchFamily="34" charset="0"/>
                <a:cs typeface="Arial" pitchFamily="34" charset="0"/>
              </a:rPr>
              <a:t>Основни </a:t>
            </a:r>
            <a:r>
              <a:rPr lang="bg-BG" dirty="0" smtClean="0">
                <a:latin typeface="Arial" pitchFamily="34" charset="0"/>
                <a:cs typeface="Arial" pitchFamily="34" charset="0"/>
              </a:rPr>
              <a:t>понятия </a:t>
            </a:r>
            <a:endParaRPr lang="bg-BG" dirty="0"/>
          </a:p>
        </p:txBody>
      </p:sp>
      <p:pic>
        <p:nvPicPr>
          <p:cNvPr id="9" name="Picture 8" descr="aa0a79f17c1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105025"/>
            <a:ext cx="19939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icture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153025"/>
            <a:ext cx="102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03070" y="2422525"/>
            <a:ext cx="3567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g-BG" sz="7200" dirty="0">
                <a:solidFill>
                  <a:srgbClr val="FFC000"/>
                </a:solidFill>
                <a:latin typeface="Monotype Corsiva" pitchFamily="66" charset="0"/>
              </a:rPr>
              <a:t> Седмица,</a:t>
            </a:r>
          </a:p>
          <a:p>
            <a:r>
              <a:rPr lang="bg-BG" sz="7200" dirty="0">
                <a:solidFill>
                  <a:srgbClr val="00B0F0"/>
                </a:solidFill>
                <a:latin typeface="Monotype Corsiva" pitchFamily="66" charset="0"/>
              </a:rPr>
              <a:t>  месец,</a:t>
            </a:r>
          </a:p>
          <a:p>
            <a:r>
              <a:rPr lang="bg-BG" sz="7200" dirty="0">
                <a:solidFill>
                  <a:srgbClr val="C00000"/>
                </a:solidFill>
                <a:latin typeface="Monotype Corsiva" pitchFamily="66" charset="0"/>
              </a:rPr>
              <a:t>  година.</a:t>
            </a:r>
            <a:endParaRPr lang="en-US" sz="7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2" name="Picture 11" descr="interes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08720"/>
            <a:ext cx="1440160" cy="151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Documents and Settings\a\Desktop\Ramki\kartinki migachi\ptah7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3" y="1127125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53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\Desktop\Ramki\kartinki migachi\ptah7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0" y="1059698"/>
            <a:ext cx="14478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1558280" y="290945"/>
            <a:ext cx="3013720" cy="213360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g-BG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Назови дните на седмицата.</a:t>
            </a:r>
            <a:br>
              <a:rPr lang="bg-BG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bg-BG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Колко дни има една седмица?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39552" y="2924943"/>
            <a:ext cx="4603041" cy="3744417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lang="bg-BG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Понеделник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bg-BG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Вторник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bg-BG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Сряда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bg-BG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Четвъртък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bg-BG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Петък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bg-BG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Събота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bg-BG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Неделя</a:t>
            </a:r>
          </a:p>
          <a:p>
            <a:pPr>
              <a:defRPr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" name="Picture 8" descr="http://www.heathersanimations.com/birds/BlueBirds-baby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2273"/>
            <a:ext cx="17145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4932040" y="429490"/>
            <a:ext cx="3886200" cy="2590800"/>
          </a:xfrm>
          <a:prstGeom prst="cloudCallout">
            <a:avLst>
              <a:gd name="adj1" fmla="val -5315"/>
              <a:gd name="adj2" fmla="val 849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g-BG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ЗАПОМНИ!</a:t>
            </a:r>
          </a:p>
          <a:p>
            <a:pPr algn="ctr">
              <a:defRPr/>
            </a:pPr>
            <a:r>
              <a:rPr lang="bg-BG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Една седмица има седем дни.</a:t>
            </a:r>
            <a:br>
              <a:rPr lang="bg-BG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331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heathersanimations.com/birds/BlueBirds-baby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47456"/>
            <a:ext cx="17145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943100" y="332656"/>
            <a:ext cx="6858000" cy="4536504"/>
          </a:xfrm>
          <a:prstGeom prst="cloudCallout">
            <a:avLst>
              <a:gd name="adj1" fmla="val -58029"/>
              <a:gd name="adj2" fmla="val 481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g-BG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g-BG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bg-BG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Запомни!</a:t>
            </a:r>
          </a:p>
          <a:p>
            <a:pPr algn="ctr">
              <a:defRPr/>
            </a:pPr>
            <a:r>
              <a:rPr lang="bg-BG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Една година има  12 месеца.    </a:t>
            </a:r>
          </a:p>
          <a:p>
            <a:pPr algn="ctr">
              <a:defRPr/>
            </a:pPr>
            <a:r>
              <a:rPr lang="bg-BG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Някои </a:t>
            </a:r>
            <a:r>
              <a:rPr lang="bg-BG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месеци имат 30 дни</a:t>
            </a:r>
            <a:r>
              <a:rPr lang="bg-BG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bg-BG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други 31.</a:t>
            </a:r>
          </a:p>
          <a:p>
            <a:pPr algn="ctr">
              <a:defRPr/>
            </a:pPr>
            <a:r>
              <a:rPr lang="bg-BG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Само февруари има 28 или 29 </a:t>
            </a:r>
            <a:r>
              <a:rPr lang="bg-BG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дни (когато годината е високосна).</a:t>
            </a:r>
            <a:endParaRPr lang="bg-BG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52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5161" b="9385"/>
          <a:stretch/>
        </p:blipFill>
        <p:spPr bwMode="auto">
          <a:xfrm>
            <a:off x="539552" y="332656"/>
            <a:ext cx="6116991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lipmickeydis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7033"/>
            <a:ext cx="214312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7F-41F0-4F31-9A42-A5C8BB75ABC6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813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194</TotalTime>
  <Words>285</Words>
  <Application>Microsoft Office PowerPoint</Application>
  <PresentationFormat>On-screen Show (4:3)</PresentationFormat>
  <Paragraphs>94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Comic Sans MS</vt:lpstr>
      <vt:lpstr>Courier New</vt:lpstr>
      <vt:lpstr>Monotype Corsiva</vt:lpstr>
      <vt:lpstr>Palatino Linotype</vt:lpstr>
      <vt:lpstr>Executive</vt:lpstr>
      <vt:lpstr>Сезонни промени  (Околен свят, 2 клас)  </vt:lpstr>
      <vt:lpstr>Съдържание</vt:lpstr>
      <vt:lpstr>Основни понятия </vt:lpstr>
      <vt:lpstr>PowerPoint Presentation</vt:lpstr>
      <vt:lpstr>Какво е показано?</vt:lpstr>
      <vt:lpstr>Основни понятия </vt:lpstr>
      <vt:lpstr>PowerPoint Presentation</vt:lpstr>
      <vt:lpstr>PowerPoint Presentation</vt:lpstr>
      <vt:lpstr>PowerPoint Presentation</vt:lpstr>
      <vt:lpstr>Годишни времена</vt:lpstr>
      <vt:lpstr>Сезони и месеците в тях</vt:lpstr>
      <vt:lpstr>PowerPoint Presentation</vt:lpstr>
      <vt:lpstr>Влияние на годишните времена върху природата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Сезонни промени</dc:title>
  <dc:creator>Iskra</dc:creator>
  <cp:lastModifiedBy>Yuri Todorov</cp:lastModifiedBy>
  <cp:revision>24</cp:revision>
  <dcterms:created xsi:type="dcterms:W3CDTF">2015-01-04T10:12:33Z</dcterms:created>
  <dcterms:modified xsi:type="dcterms:W3CDTF">2015-02-09T09:16:57Z</dcterms:modified>
</cp:coreProperties>
</file>